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961" r:id="rId2"/>
    <p:sldId id="957" r:id="rId3"/>
    <p:sldId id="955" r:id="rId4"/>
    <p:sldId id="964" r:id="rId5"/>
    <p:sldId id="966" r:id="rId6"/>
    <p:sldId id="965" r:id="rId7"/>
    <p:sldId id="962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B90400"/>
    <a:srgbClr val="9A0000"/>
    <a:srgbClr val="005828"/>
    <a:srgbClr val="E2851E"/>
    <a:srgbClr val="5C4236"/>
    <a:srgbClr val="AD8C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908" autoAdjust="0"/>
    <p:restoredTop sz="50685" autoAdjust="0"/>
  </p:normalViewPr>
  <p:slideViewPr>
    <p:cSldViewPr>
      <p:cViewPr varScale="1"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8"/>
    </p:cViewPr>
  </p:sorterViewPr>
  <p:notesViewPr>
    <p:cSldViewPr>
      <p:cViewPr varScale="1">
        <p:scale>
          <a:sx n="90" d="100"/>
          <a:sy n="90" d="100"/>
        </p:scale>
        <p:origin x="-376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333"/>
          </a:xfrm>
          <a:prstGeom prst="rect">
            <a:avLst/>
          </a:prstGeom>
        </p:spPr>
        <p:txBody>
          <a:bodyPr vert="horz" lIns="93778" tIns="46889" rIns="93778" bIns="46889" rtlCol="0"/>
          <a:lstStyle>
            <a:lvl1pPr algn="l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333"/>
          </a:xfrm>
          <a:prstGeom prst="rect">
            <a:avLst/>
          </a:prstGeom>
        </p:spPr>
        <p:txBody>
          <a:bodyPr vert="horz" lIns="93778" tIns="46889" rIns="93778" bIns="46889" rtlCol="0"/>
          <a:lstStyle>
            <a:lvl1pPr algn="r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F550C0E-F146-425C-909D-1EAFB8D5A836}" type="datetimeFigureOut">
              <a:rPr lang="en-US"/>
              <a:pPr>
                <a:defRPr/>
              </a:pPr>
              <a:t>6/23/2016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2"/>
            <a:ext cx="2946400" cy="496333"/>
          </a:xfrm>
          <a:prstGeom prst="rect">
            <a:avLst/>
          </a:prstGeom>
        </p:spPr>
        <p:txBody>
          <a:bodyPr vert="horz" lIns="93778" tIns="46889" rIns="93778" bIns="46889" rtlCol="0" anchor="b"/>
          <a:lstStyle>
            <a:lvl1pPr algn="l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2"/>
            <a:ext cx="2946400" cy="496333"/>
          </a:xfrm>
          <a:prstGeom prst="rect">
            <a:avLst/>
          </a:prstGeom>
        </p:spPr>
        <p:txBody>
          <a:bodyPr vert="horz" lIns="93778" tIns="46889" rIns="93778" bIns="46889" rtlCol="0" anchor="b"/>
          <a:lstStyle>
            <a:lvl1pPr algn="r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7D90FC6-2F1F-45FA-89ED-D9DD43F5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10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640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15952"/>
            <a:ext cx="498475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7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0307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6F944099-4BE3-48F6-B03A-12ECBD3C5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83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FD4D7-169B-4C46-9B08-F4383EB4182E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Honourable</a:t>
            </a:r>
            <a:r>
              <a:rPr lang="en-US" baseline="0" dirty="0" smtClean="0">
                <a:ea typeface="ＭＳ Ｐゴシック" pitchFamily="34" charset="-128"/>
              </a:rPr>
              <a:t> Ministers of Finance and Human Settlements, Mayor Tau, Fellow panelists and distinguished guests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I</a:t>
            </a:r>
            <a:r>
              <a:rPr lang="en-US" baseline="0" dirty="0" smtClean="0">
                <a:ea typeface="ＭＳ Ｐゴシック" pitchFamily="34" charset="-128"/>
              </a:rPr>
              <a:t> am taking a big picture view and not focusing on human settlements as a sector, but rather on the built environment as a whole.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400" dirty="0" smtClean="0"/>
              <a:t>Sectoral and sphere planning creates silos.  ST can fix this</a:t>
            </a:r>
          </a:p>
          <a:p>
            <a:r>
              <a:rPr lang="en-ZA" sz="1400" dirty="0" smtClean="0"/>
              <a:t>Missing link between Planning and fund</a:t>
            </a:r>
            <a:r>
              <a:rPr lang="en-ZA" sz="1400" baseline="0" dirty="0" smtClean="0"/>
              <a:t>ing </a:t>
            </a:r>
          </a:p>
          <a:p>
            <a:endParaRPr lang="en-ZA" sz="1400" baseline="0" dirty="0" smtClean="0"/>
          </a:p>
          <a:p>
            <a:r>
              <a:rPr lang="en-ZA" sz="1400" baseline="0" dirty="0" smtClean="0"/>
              <a:t>Challenges within each component and the linkages and </a:t>
            </a:r>
            <a:r>
              <a:rPr lang="en-ZA" sz="1400" baseline="0" dirty="0" err="1" smtClean="0"/>
              <a:t>sequencce</a:t>
            </a:r>
            <a:r>
              <a:rPr lang="en-ZA" sz="1400" baseline="0" dirty="0" smtClean="0"/>
              <a:t> between them</a:t>
            </a:r>
            <a:endParaRPr lang="en-Z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AAA47-8220-954E-92FC-386B790134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3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12D464D-EBEC-4C74-B422-3C7356259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5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D4EB8-AA74-46D7-8A8D-05F90AFA4339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66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DA4D-575B-47F3-B817-2FD5CB8504D4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234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1C54-B11C-4DAF-87B1-67A680A626D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102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E61B-AE2E-46B5-B156-6F9D6B987DDF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845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9D2C9-A090-4E78-994B-EE8B2F83608D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687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1A19-CA9D-400A-A1B2-883F263E63F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501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0BCA8-1CC4-4326-B626-78CEA3FD041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75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6249B-682D-4BC8-9865-0DC07C618F7E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430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ACAA-5BB4-4C86-9E21-4ACCDEF1D41A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189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B608-2973-4CF8-86AE-5D4BC73C0999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425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F6944E2-F03D-4E89-B85A-7C64D3C0AD7D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338" y="0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3087" y="3861048"/>
            <a:ext cx="8964488" cy="1519426"/>
          </a:xfrm>
        </p:spPr>
        <p:txBody>
          <a:bodyPr/>
          <a:lstStyle/>
          <a:p>
            <a:pPr algn="r" eaLnBrk="1" hangingPunct="1">
              <a:lnSpc>
                <a:spcPts val="4600"/>
              </a:lnSpc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2016/17 BEPP Evaluation</a:t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 June 2016</a:t>
            </a:r>
          </a:p>
        </p:txBody>
      </p:sp>
    </p:spTree>
    <p:extLst>
      <p:ext uri="{BB962C8B-B14F-4D97-AF65-F5344CB8AC3E}">
        <p14:creationId xmlns:p14="http://schemas.microsoft.com/office/powerpoint/2010/main" val="23389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46850"/>
            <a:ext cx="2133600" cy="365125"/>
          </a:xfrm>
        </p:spPr>
        <p:txBody>
          <a:bodyPr/>
          <a:lstStyle/>
          <a:p>
            <a:fld id="{656B0E34-8E0E-FC4A-9373-20A855A2AAFE}" type="slidenum">
              <a:rPr lang="en-US" smtClean="0"/>
              <a:t>2</a:t>
            </a:fld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259632" y="3698511"/>
            <a:ext cx="7128792" cy="504000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Urban Management</a:t>
            </a:r>
            <a:endParaRPr lang="en-ZA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5174849" y="2852937"/>
            <a:ext cx="1080466" cy="504000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Capital Funding</a:t>
            </a:r>
            <a:endParaRPr lang="en-ZA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1259632" y="4562607"/>
            <a:ext cx="7128792" cy="504000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Institutional Arrangements &amp; Operations Budgeting</a:t>
            </a:r>
            <a:endParaRPr lang="en-ZA" sz="1600" dirty="0"/>
          </a:p>
        </p:txBody>
      </p:sp>
      <p:cxnSp>
        <p:nvCxnSpPr>
          <p:cNvPr id="20" name="Straight Arrow Connector 19"/>
          <p:cNvCxnSpPr>
            <a:stCxn id="25" idx="3"/>
            <a:endCxn id="27" idx="1"/>
          </p:cNvCxnSpPr>
          <p:nvPr/>
        </p:nvCxnSpPr>
        <p:spPr>
          <a:xfrm>
            <a:off x="2339752" y="3104937"/>
            <a:ext cx="41916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26" idx="3"/>
            <a:endCxn id="17" idx="3"/>
          </p:cNvCxnSpPr>
          <p:nvPr/>
        </p:nvCxnSpPr>
        <p:spPr>
          <a:xfrm>
            <a:off x="8388424" y="3104937"/>
            <a:ext cx="12700" cy="845574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1"/>
            <a:endCxn id="25" idx="1"/>
          </p:cNvCxnSpPr>
          <p:nvPr/>
        </p:nvCxnSpPr>
        <p:spPr>
          <a:xfrm rot="10800000">
            <a:off x="1259632" y="3104937"/>
            <a:ext cx="12700" cy="845574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 rot="16200000">
            <a:off x="-459300" y="3707772"/>
            <a:ext cx="2213671" cy="504000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/>
              <a:t>Reporting &amp; Evaluation</a:t>
            </a:r>
          </a:p>
        </p:txBody>
      </p:sp>
      <p:cxnSp>
        <p:nvCxnSpPr>
          <p:cNvPr id="24" name="Straight Arrow Connector 23"/>
          <p:cNvCxnSpPr>
            <a:stCxn id="18" idx="3"/>
            <a:endCxn id="26" idx="1"/>
          </p:cNvCxnSpPr>
          <p:nvPr/>
        </p:nvCxnSpPr>
        <p:spPr>
          <a:xfrm>
            <a:off x="6255315" y="3104937"/>
            <a:ext cx="41916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259632" y="2852937"/>
            <a:ext cx="1080120" cy="504000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Spatial Planning</a:t>
            </a:r>
            <a:endParaRPr lang="en-ZA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6674476" y="2852937"/>
            <a:ext cx="1713948" cy="504000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Implementation</a:t>
            </a:r>
            <a:endParaRPr lang="en-ZA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2758914" y="2852937"/>
            <a:ext cx="1996773" cy="504000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Intergovernmental project pipeline</a:t>
            </a:r>
            <a:endParaRPr lang="en-ZA" sz="1600" dirty="0"/>
          </a:p>
        </p:txBody>
      </p:sp>
      <p:cxnSp>
        <p:nvCxnSpPr>
          <p:cNvPr id="28" name="Straight Arrow Connector 27"/>
          <p:cNvCxnSpPr>
            <a:stCxn id="27" idx="3"/>
            <a:endCxn id="18" idx="1"/>
          </p:cNvCxnSpPr>
          <p:nvPr/>
        </p:nvCxnSpPr>
        <p:spPr>
          <a:xfrm>
            <a:off x="4755687" y="3104937"/>
            <a:ext cx="41916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84096" cy="838200"/>
          </a:xfrm>
        </p:spPr>
        <p:txBody>
          <a:bodyPr>
            <a:noAutofit/>
          </a:bodyPr>
          <a:lstStyle/>
          <a:p>
            <a:r>
              <a:rPr lang="en-ZA" sz="3200" dirty="0" smtClean="0"/>
              <a:t>The BEVC is the BE part of the Strategic Intervention Logic</a:t>
            </a:r>
            <a:endParaRPr lang="en-US" sz="3200" dirty="0"/>
          </a:p>
        </p:txBody>
      </p:sp>
      <p:sp>
        <p:nvSpPr>
          <p:cNvPr id="30" name="Oval 29"/>
          <p:cNvSpPr/>
          <p:nvPr/>
        </p:nvSpPr>
        <p:spPr bwMode="auto">
          <a:xfrm>
            <a:off x="921364" y="2682203"/>
            <a:ext cx="1649741" cy="818805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814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ounded Rectangle 78"/>
          <p:cNvSpPr/>
          <p:nvPr/>
        </p:nvSpPr>
        <p:spPr>
          <a:xfrm>
            <a:off x="93603" y="1984916"/>
            <a:ext cx="6675187" cy="2341757"/>
          </a:xfrm>
          <a:prstGeom prst="roundRect">
            <a:avLst>
              <a:gd name="adj" fmla="val 7884"/>
            </a:avLst>
          </a:prstGeom>
          <a:solidFill>
            <a:srgbClr val="7A0000"/>
          </a:solidFill>
          <a:ln w="19050" cmpd="sng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239099" y="2949351"/>
            <a:ext cx="1243419" cy="430887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Spatial Transformation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1861352" y="2926431"/>
            <a:ext cx="1072326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Urban Network Planning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276981" y="2926431"/>
            <a:ext cx="730868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IZ Planning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4371104" y="2926431"/>
            <a:ext cx="938897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Precinct Planning</a:t>
            </a:r>
            <a:endParaRPr lang="en-US" sz="1100" dirty="0"/>
          </a:p>
        </p:txBody>
      </p:sp>
      <p:cxnSp>
        <p:nvCxnSpPr>
          <p:cNvPr id="85" name="Straight Arrow Connector 84"/>
          <p:cNvCxnSpPr>
            <a:stCxn id="81" idx="3"/>
            <a:endCxn id="83" idx="1"/>
          </p:cNvCxnSpPr>
          <p:nvPr/>
        </p:nvCxnSpPr>
        <p:spPr>
          <a:xfrm>
            <a:off x="2933678" y="3164794"/>
            <a:ext cx="343303" cy="0"/>
          </a:xfrm>
          <a:prstGeom prst="straightConnector1">
            <a:avLst/>
          </a:prstGeom>
          <a:ln>
            <a:solidFill>
              <a:schemeClr val="bg1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3" idx="3"/>
            <a:endCxn id="84" idx="1"/>
          </p:cNvCxnSpPr>
          <p:nvPr/>
        </p:nvCxnSpPr>
        <p:spPr>
          <a:xfrm>
            <a:off x="4007849" y="3164794"/>
            <a:ext cx="363255" cy="0"/>
          </a:xfrm>
          <a:prstGeom prst="straightConnector1">
            <a:avLst/>
          </a:prstGeom>
          <a:ln>
            <a:solidFill>
              <a:schemeClr val="bg1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42518" y="3695939"/>
            <a:ext cx="1236581" cy="430887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Marginalised Area Upgrading</a:t>
            </a:r>
            <a:endParaRPr lang="en-US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242517" y="2225493"/>
            <a:ext cx="1236582" cy="430887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 Economic </a:t>
            </a:r>
          </a:p>
          <a:p>
            <a:pPr algn="ctr"/>
            <a:r>
              <a:rPr lang="en-US" sz="1100" dirty="0" smtClean="0"/>
              <a:t>Nodes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5677999" y="2926431"/>
            <a:ext cx="947172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Project Prioritisation</a:t>
            </a:r>
            <a:endParaRPr lang="en-US" sz="1100" dirty="0"/>
          </a:p>
        </p:txBody>
      </p:sp>
      <p:cxnSp>
        <p:nvCxnSpPr>
          <p:cNvPr id="90" name="Straight Arrow Connector 89"/>
          <p:cNvCxnSpPr>
            <a:stCxn id="84" idx="3"/>
            <a:endCxn id="89" idx="1"/>
          </p:cNvCxnSpPr>
          <p:nvPr/>
        </p:nvCxnSpPr>
        <p:spPr>
          <a:xfrm>
            <a:off x="5310001" y="3164794"/>
            <a:ext cx="367998" cy="0"/>
          </a:xfrm>
          <a:prstGeom prst="straightConnector1">
            <a:avLst/>
          </a:prstGeom>
          <a:ln>
            <a:solidFill>
              <a:schemeClr val="bg1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615422" y="2202573"/>
            <a:ext cx="1072326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Project Prioritisation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15422" y="3673019"/>
            <a:ext cx="1072326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Project Prioritisation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861351" y="2296216"/>
            <a:ext cx="3448649" cy="2894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Identification and Prioritisation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61352" y="3766662"/>
            <a:ext cx="3448648" cy="2894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Identification and Prioritisation</a:t>
            </a:r>
          </a:p>
        </p:txBody>
      </p:sp>
      <p:cxnSp>
        <p:nvCxnSpPr>
          <p:cNvPr id="96" name="Straight Arrow Connector 95"/>
          <p:cNvCxnSpPr>
            <a:stCxn id="93" idx="3"/>
            <a:endCxn id="91" idx="1"/>
          </p:cNvCxnSpPr>
          <p:nvPr/>
        </p:nvCxnSpPr>
        <p:spPr>
          <a:xfrm flipV="1">
            <a:off x="5310000" y="2440936"/>
            <a:ext cx="305422" cy="1"/>
          </a:xfrm>
          <a:prstGeom prst="straightConnector1">
            <a:avLst/>
          </a:prstGeom>
          <a:ln>
            <a:solidFill>
              <a:schemeClr val="bg1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4" idx="3"/>
            <a:endCxn id="92" idx="1"/>
          </p:cNvCxnSpPr>
          <p:nvPr/>
        </p:nvCxnSpPr>
        <p:spPr>
          <a:xfrm flipV="1">
            <a:off x="5310000" y="3911382"/>
            <a:ext cx="305422" cy="1"/>
          </a:xfrm>
          <a:prstGeom prst="straightConnector1">
            <a:avLst/>
          </a:prstGeom>
          <a:ln>
            <a:solidFill>
              <a:schemeClr val="bg1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44"/>
          <p:cNvCxnSpPr>
            <a:stCxn id="91" idx="3"/>
          </p:cNvCxnSpPr>
          <p:nvPr/>
        </p:nvCxnSpPr>
        <p:spPr>
          <a:xfrm>
            <a:off x="6687748" y="2440936"/>
            <a:ext cx="398852" cy="71485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44"/>
          <p:cNvCxnSpPr>
            <a:stCxn id="92" idx="3"/>
          </p:cNvCxnSpPr>
          <p:nvPr/>
        </p:nvCxnSpPr>
        <p:spPr>
          <a:xfrm flipV="1">
            <a:off x="6687748" y="3155795"/>
            <a:ext cx="398852" cy="7555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9" idx="3"/>
          </p:cNvCxnSpPr>
          <p:nvPr/>
        </p:nvCxnSpPr>
        <p:spPr>
          <a:xfrm flipV="1">
            <a:off x="6625171" y="3155795"/>
            <a:ext cx="461429" cy="899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93294" y="1662417"/>
            <a:ext cx="15680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/>
              <a:t>SPATIAL PLANNING</a:t>
            </a:r>
            <a:endParaRPr lang="en-US" sz="1100" b="1" dirty="0"/>
          </a:p>
        </p:txBody>
      </p:sp>
      <p:sp>
        <p:nvSpPr>
          <p:cNvPr id="129" name="Rounded Rectangle 128"/>
          <p:cNvSpPr/>
          <p:nvPr/>
        </p:nvSpPr>
        <p:spPr>
          <a:xfrm>
            <a:off x="7086600" y="1984916"/>
            <a:ext cx="1847348" cy="2341757"/>
          </a:xfrm>
          <a:prstGeom prst="roundRect">
            <a:avLst>
              <a:gd name="adj" fmla="val 7884"/>
            </a:avLst>
          </a:prstGeom>
          <a:solidFill>
            <a:srgbClr val="7A0000"/>
          </a:solidFill>
          <a:ln w="19050" cmpd="sng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30" name="Rectangle 129"/>
          <p:cNvSpPr/>
          <p:nvPr/>
        </p:nvSpPr>
        <p:spPr>
          <a:xfrm>
            <a:off x="7069569" y="1577779"/>
            <a:ext cx="18814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INTERGOVERNMENTAL PROJECT PIPELINE</a:t>
            </a:r>
            <a:endParaRPr lang="en-US" sz="1100" b="1" dirty="0"/>
          </a:p>
        </p:txBody>
      </p:sp>
      <p:sp>
        <p:nvSpPr>
          <p:cNvPr id="41" name="Title 36"/>
          <p:cNvSpPr txBox="1">
            <a:spLocks/>
          </p:cNvSpPr>
          <p:nvPr/>
        </p:nvSpPr>
        <p:spPr>
          <a:xfrm>
            <a:off x="107504" y="0"/>
            <a:ext cx="9036496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Osak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9pPr>
          </a:lstStyle>
          <a:p>
            <a:endParaRPr lang="en-ZA" dirty="0"/>
          </a:p>
        </p:txBody>
      </p:sp>
      <p:sp>
        <p:nvSpPr>
          <p:cNvPr id="46" name="Title 36"/>
          <p:cNvSpPr txBox="1">
            <a:spLocks/>
          </p:cNvSpPr>
          <p:nvPr/>
        </p:nvSpPr>
        <p:spPr>
          <a:xfrm>
            <a:off x="259904" y="-678"/>
            <a:ext cx="9036496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Osak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9pPr>
          </a:lstStyle>
          <a:p>
            <a:r>
              <a:rPr lang="en-ZA" dirty="0"/>
              <a:t>BEPP Guidelines on Spatial Planning</a:t>
            </a:r>
          </a:p>
        </p:txBody>
      </p:sp>
      <p:sp>
        <p:nvSpPr>
          <p:cNvPr id="8" name="Can 7"/>
          <p:cNvSpPr/>
          <p:nvPr/>
        </p:nvSpPr>
        <p:spPr bwMode="auto">
          <a:xfrm>
            <a:off x="7721947" y="2167848"/>
            <a:ext cx="576653" cy="288032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7" name="Can 46"/>
          <p:cNvSpPr/>
          <p:nvPr/>
        </p:nvSpPr>
        <p:spPr bwMode="auto">
          <a:xfrm>
            <a:off x="7721947" y="2504599"/>
            <a:ext cx="576653" cy="288032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8" name="Can 47"/>
          <p:cNvSpPr/>
          <p:nvPr/>
        </p:nvSpPr>
        <p:spPr bwMode="auto">
          <a:xfrm>
            <a:off x="7721947" y="2841350"/>
            <a:ext cx="576653" cy="288032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9" name="Can 48"/>
          <p:cNvSpPr/>
          <p:nvPr/>
        </p:nvSpPr>
        <p:spPr bwMode="auto">
          <a:xfrm>
            <a:off x="7721947" y="3178101"/>
            <a:ext cx="576653" cy="288032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0" name="Can 49"/>
          <p:cNvSpPr/>
          <p:nvPr/>
        </p:nvSpPr>
        <p:spPr bwMode="auto">
          <a:xfrm>
            <a:off x="7721947" y="3514852"/>
            <a:ext cx="576653" cy="288032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1" name="Can 50"/>
          <p:cNvSpPr/>
          <p:nvPr/>
        </p:nvSpPr>
        <p:spPr bwMode="auto">
          <a:xfrm>
            <a:off x="7721947" y="3851601"/>
            <a:ext cx="576653" cy="288032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481799" y="2504599"/>
            <a:ext cx="313607" cy="307777"/>
            <a:chOff x="7498753" y="2545159"/>
            <a:chExt cx="313607" cy="307777"/>
          </a:xfrm>
        </p:grpSpPr>
        <p:sp>
          <p:nvSpPr>
            <p:cNvPr id="52" name="Pentagon 51"/>
            <p:cNvSpPr>
              <a:spLocks noChangeAspect="1"/>
            </p:cNvSpPr>
            <p:nvPr/>
          </p:nvSpPr>
          <p:spPr bwMode="auto">
            <a:xfrm>
              <a:off x="7560360" y="2566620"/>
              <a:ext cx="252000" cy="252000"/>
            </a:xfrm>
            <a:prstGeom prst="homePlat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98753" y="2545159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400" b="1" dirty="0">
                  <a:solidFill>
                    <a:schemeClr val="bg1"/>
                  </a:solidFill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481799" y="2841350"/>
            <a:ext cx="313607" cy="307777"/>
            <a:chOff x="7498753" y="2545159"/>
            <a:chExt cx="313607" cy="307777"/>
          </a:xfrm>
        </p:grpSpPr>
        <p:sp>
          <p:nvSpPr>
            <p:cNvPr id="56" name="Pentagon 55"/>
            <p:cNvSpPr>
              <a:spLocks noChangeAspect="1"/>
            </p:cNvSpPr>
            <p:nvPr/>
          </p:nvSpPr>
          <p:spPr bwMode="auto">
            <a:xfrm>
              <a:off x="7560360" y="2566620"/>
              <a:ext cx="252000" cy="252000"/>
            </a:xfrm>
            <a:prstGeom prst="homePlat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498753" y="2545159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400" b="1" dirty="0" smtClean="0">
                  <a:solidFill>
                    <a:schemeClr val="bg1"/>
                  </a:solidFill>
                  <a:latin typeface="Arial Black" pitchFamily="34" charset="0"/>
                </a:rPr>
                <a:t>3</a:t>
              </a:r>
              <a:endParaRPr lang="en-ZA" sz="1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481799" y="3178101"/>
            <a:ext cx="313607" cy="307777"/>
            <a:chOff x="7498753" y="2545159"/>
            <a:chExt cx="313607" cy="307777"/>
          </a:xfrm>
        </p:grpSpPr>
        <p:sp>
          <p:nvSpPr>
            <p:cNvPr id="59" name="Pentagon 58"/>
            <p:cNvSpPr>
              <a:spLocks noChangeAspect="1"/>
            </p:cNvSpPr>
            <p:nvPr/>
          </p:nvSpPr>
          <p:spPr bwMode="auto">
            <a:xfrm>
              <a:off x="7560360" y="2566620"/>
              <a:ext cx="252000" cy="252000"/>
            </a:xfrm>
            <a:prstGeom prst="homePlat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498753" y="2545159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400" b="1" dirty="0" smtClean="0">
                  <a:solidFill>
                    <a:schemeClr val="bg1"/>
                  </a:solidFill>
                  <a:latin typeface="Arial Black" pitchFamily="34" charset="0"/>
                </a:rPr>
                <a:t>4</a:t>
              </a:r>
              <a:endParaRPr lang="en-ZA" sz="1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481799" y="3514852"/>
            <a:ext cx="313607" cy="307777"/>
            <a:chOff x="7498753" y="2545159"/>
            <a:chExt cx="313607" cy="307777"/>
          </a:xfrm>
        </p:grpSpPr>
        <p:sp>
          <p:nvSpPr>
            <p:cNvPr id="63" name="Pentagon 62"/>
            <p:cNvSpPr>
              <a:spLocks noChangeAspect="1"/>
            </p:cNvSpPr>
            <p:nvPr/>
          </p:nvSpPr>
          <p:spPr bwMode="auto">
            <a:xfrm>
              <a:off x="7560360" y="2566620"/>
              <a:ext cx="252000" cy="252000"/>
            </a:xfrm>
            <a:prstGeom prst="homePlat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498753" y="2545159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400" b="1" dirty="0" smtClean="0">
                  <a:solidFill>
                    <a:schemeClr val="bg1"/>
                  </a:solidFill>
                  <a:latin typeface="Arial Black" pitchFamily="34" charset="0"/>
                </a:rPr>
                <a:t>5</a:t>
              </a:r>
              <a:endParaRPr lang="en-ZA" sz="1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481799" y="3851601"/>
            <a:ext cx="313607" cy="307777"/>
            <a:chOff x="7498753" y="2545159"/>
            <a:chExt cx="313607" cy="307777"/>
          </a:xfrm>
        </p:grpSpPr>
        <p:sp>
          <p:nvSpPr>
            <p:cNvPr id="66" name="Pentagon 65"/>
            <p:cNvSpPr>
              <a:spLocks noChangeAspect="1"/>
            </p:cNvSpPr>
            <p:nvPr/>
          </p:nvSpPr>
          <p:spPr bwMode="auto">
            <a:xfrm>
              <a:off x="7560360" y="2566620"/>
              <a:ext cx="252000" cy="252000"/>
            </a:xfrm>
            <a:prstGeom prst="homePlat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498753" y="2545159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400" b="1" dirty="0" smtClean="0">
                  <a:solidFill>
                    <a:schemeClr val="bg1"/>
                  </a:solidFill>
                  <a:latin typeface="Arial Black" pitchFamily="34" charset="0"/>
                </a:rPr>
                <a:t>6</a:t>
              </a:r>
              <a:endParaRPr lang="en-ZA" sz="1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481799" y="2167848"/>
            <a:ext cx="313607" cy="307777"/>
            <a:chOff x="7498753" y="2545159"/>
            <a:chExt cx="313607" cy="307777"/>
          </a:xfrm>
        </p:grpSpPr>
        <p:sp>
          <p:nvSpPr>
            <p:cNvPr id="72" name="Pentagon 71"/>
            <p:cNvSpPr>
              <a:spLocks noChangeAspect="1"/>
            </p:cNvSpPr>
            <p:nvPr/>
          </p:nvSpPr>
          <p:spPr bwMode="auto">
            <a:xfrm>
              <a:off x="7560360" y="2566620"/>
              <a:ext cx="252000" cy="252000"/>
            </a:xfrm>
            <a:prstGeom prst="homePlat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Z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98753" y="2545159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400" b="1" dirty="0" smtClean="0">
                  <a:solidFill>
                    <a:schemeClr val="bg1"/>
                  </a:solidFill>
                  <a:latin typeface="Arial Black" pitchFamily="34" charset="0"/>
                </a:rPr>
                <a:t>1</a:t>
              </a:r>
              <a:endParaRPr lang="en-ZA" sz="1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75" name="Rounded Rectangle 74"/>
          <p:cNvSpPr/>
          <p:nvPr/>
        </p:nvSpPr>
        <p:spPr>
          <a:xfrm>
            <a:off x="4189476" y="1880483"/>
            <a:ext cx="1304524" cy="2555046"/>
          </a:xfrm>
          <a:prstGeom prst="roundRect">
            <a:avLst>
              <a:gd name="adj" fmla="val 7884"/>
            </a:avLst>
          </a:prstGeom>
          <a:noFill/>
          <a:ln w="381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76" name="TextBox 75"/>
          <p:cNvSpPr txBox="1"/>
          <p:nvPr/>
        </p:nvSpPr>
        <p:spPr>
          <a:xfrm>
            <a:off x="4320212" y="4407495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800" i="1" dirty="0" smtClean="0"/>
              <a:t>Connect</a:t>
            </a:r>
            <a:endParaRPr lang="en-ZA" sz="1800" i="1" dirty="0"/>
          </a:p>
        </p:txBody>
      </p:sp>
      <p:sp>
        <p:nvSpPr>
          <p:cNvPr id="78" name="Rectangle 77"/>
          <p:cNvSpPr/>
          <p:nvPr/>
        </p:nvSpPr>
        <p:spPr>
          <a:xfrm>
            <a:off x="3952362" y="1640645"/>
            <a:ext cx="184377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/>
              <a:t>TRANSPORT PLANNING</a:t>
            </a:r>
            <a:endParaRPr lang="en-US" sz="1100" b="1" dirty="0"/>
          </a:p>
        </p:txBody>
      </p:sp>
      <p:sp>
        <p:nvSpPr>
          <p:cNvPr id="102" name="Rounded Rectangle 101"/>
          <p:cNvSpPr/>
          <p:nvPr/>
        </p:nvSpPr>
        <p:spPr>
          <a:xfrm>
            <a:off x="3104618" y="2798364"/>
            <a:ext cx="1086198" cy="702643"/>
          </a:xfrm>
          <a:prstGeom prst="roundRect">
            <a:avLst>
              <a:gd name="adj" fmla="val 7884"/>
            </a:avLst>
          </a:prstGeom>
          <a:noFill/>
          <a:ln w="38100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0971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/>
      <p:bldP spid="78" grpId="0"/>
      <p:bldP spid="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Spatial Targeting Evaluation Criteria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Integration Zone Structure</a:t>
            </a:r>
          </a:p>
          <a:p>
            <a:pPr lvl="1"/>
            <a:r>
              <a:rPr lang="en-ZA" dirty="0" smtClean="0"/>
              <a:t>UN elements</a:t>
            </a:r>
          </a:p>
          <a:p>
            <a:r>
              <a:rPr lang="en-ZA" dirty="0" smtClean="0"/>
              <a:t>Integration Zone Extent – 2km width </a:t>
            </a:r>
          </a:p>
          <a:p>
            <a:pPr lvl="1"/>
            <a:r>
              <a:rPr lang="en-ZA" dirty="0" smtClean="0"/>
              <a:t>Smart Urbanism/ToD/Walk-able neighbourhood concept</a:t>
            </a:r>
          </a:p>
          <a:p>
            <a:r>
              <a:rPr lang="en-ZA" dirty="0" smtClean="0"/>
              <a:t>Integration Zone Prioritisation</a:t>
            </a:r>
          </a:p>
          <a:p>
            <a:pPr lvl="1"/>
            <a:r>
              <a:rPr lang="en-ZA" dirty="0" smtClean="0"/>
              <a:t>Township population served by Urban Hub</a:t>
            </a:r>
          </a:p>
          <a:p>
            <a:r>
              <a:rPr lang="en-ZA" i="1" dirty="0" smtClean="0"/>
              <a:t>Capital prioritisation</a:t>
            </a:r>
          </a:p>
          <a:p>
            <a:pPr lvl="1"/>
            <a:r>
              <a:rPr lang="en-ZA" i="1" dirty="0" smtClean="0"/>
              <a:t>Spatial budgeting alignment with spatial targeting</a:t>
            </a:r>
          </a:p>
          <a:p>
            <a:r>
              <a:rPr lang="en-ZA" i="1" dirty="0" smtClean="0"/>
              <a:t>Overall spatial targeting approach</a:t>
            </a:r>
          </a:p>
          <a:p>
            <a:pPr lvl="1"/>
            <a:r>
              <a:rPr lang="en-ZA" i="1" dirty="0" smtClean="0"/>
              <a:t>Single approach aligned to UNS vs. multiple planning approaches for each purpose, i.e. BEPP, IDP/SDF, GDS.</a:t>
            </a: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4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85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IZ Evaluation: 16/17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5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617325"/>
              </p:ext>
            </p:extLst>
          </p:nvPr>
        </p:nvGraphicFramePr>
        <p:xfrm>
          <a:off x="1211857" y="1547640"/>
          <a:ext cx="6552729" cy="4495800"/>
        </p:xfrm>
        <a:graphic>
          <a:graphicData uri="http://schemas.openxmlformats.org/drawingml/2006/table">
            <a:tbl>
              <a:tblPr bandRow="1"/>
              <a:tblGrid>
                <a:gridCol w="1431312"/>
                <a:gridCol w="1677320"/>
                <a:gridCol w="1766777"/>
                <a:gridCol w="1677320"/>
              </a:tblGrid>
              <a:tr h="504825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Structure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Extent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Prioritisation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eThekwini</a:t>
                      </a:r>
                    </a:p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Ekurhuleni</a:t>
                      </a:r>
                    </a:p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NMB</a:t>
                      </a:r>
                    </a:p>
                    <a:p>
                      <a:pPr algn="ctr" fontAlgn="ctr"/>
                      <a:r>
                        <a:rPr lang="en-ZA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</a:t>
                      </a:r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ZA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</a:t>
                      </a:r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</a:t>
                      </a:r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Ekurhuleni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NMB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NMB</a:t>
                      </a:r>
                    </a:p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BCM</a:t>
                      </a:r>
                    </a:p>
                    <a:p>
                      <a:pPr algn="ctr" fontAlgn="ctr"/>
                      <a:r>
                        <a:rPr lang="en-ZA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CoJ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</a:t>
                      </a:r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BCM</a:t>
                      </a:r>
                    </a:p>
                    <a:p>
                      <a:pPr algn="ctr" fontAlgn="ctr"/>
                      <a:r>
                        <a:rPr lang="en-ZA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</a:t>
                      </a:r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Ekurhuleni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9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Overall Spatial Targeting Evaluation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6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57756"/>
              </p:ext>
            </p:extLst>
          </p:nvPr>
        </p:nvGraphicFramePr>
        <p:xfrm>
          <a:off x="1043607" y="2132856"/>
          <a:ext cx="6552729" cy="2971800"/>
        </p:xfrm>
        <a:graphic>
          <a:graphicData uri="http://schemas.openxmlformats.org/drawingml/2006/table">
            <a:tbl>
              <a:tblPr bandRow="1"/>
              <a:tblGrid>
                <a:gridCol w="1431312"/>
                <a:gridCol w="1677320"/>
                <a:gridCol w="1766777"/>
                <a:gridCol w="1677320"/>
              </a:tblGrid>
              <a:tr h="504825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r>
                        <a:rPr lang="en-Z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Ekurhuleni</a:t>
                      </a:r>
                      <a:b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</a:t>
                      </a:r>
                      <a:b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Ekurhuleni</a:t>
                      </a:r>
                      <a:b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NMB</a:t>
                      </a:r>
                      <a:b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Ekurhuleni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eThekwini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NMB</a:t>
                      </a:r>
                      <a:b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CoCT</a:t>
                      </a:r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ZA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</a:t>
                      </a:r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6078930" y="6185490"/>
            <a:ext cx="2928838" cy="584342"/>
          </a:xfrm>
          <a:prstGeom prst="roundRect">
            <a:avLst/>
          </a:prstGeom>
          <a:solidFill>
            <a:schemeClr val="tx1"/>
          </a:solidFill>
          <a:ln w="19050" cmpd="sng">
            <a:noFill/>
            <a:prstDash val="sysDash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100"/>
            </a:lvl1pPr>
          </a:lstStyle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4070" y="1238158"/>
            <a:ext cx="8901940" cy="1215388"/>
          </a:xfrm>
          <a:prstGeom prst="roundRect">
            <a:avLst/>
          </a:prstGeom>
          <a:solidFill>
            <a:schemeClr val="tx1"/>
          </a:solidFill>
          <a:ln w="19050" cmpd="sng">
            <a:noFill/>
            <a:prstDash val="sysDash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93603" y="2586962"/>
            <a:ext cx="8901940" cy="2862028"/>
          </a:xfrm>
          <a:prstGeom prst="roundRect">
            <a:avLst>
              <a:gd name="adj" fmla="val 7884"/>
            </a:avLst>
          </a:prstGeom>
          <a:solidFill>
            <a:schemeClr val="tx1"/>
          </a:solidFill>
          <a:ln w="19050" cmpd="sng">
            <a:noFill/>
            <a:prstDash val="sysDash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2802798" y="3838005"/>
            <a:ext cx="685119" cy="2894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IZ profile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3875138" y="3838005"/>
            <a:ext cx="1072326" cy="2894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1100" dirty="0" smtClean="0"/>
              <a:t>Spatial Logic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0037" y="1645442"/>
            <a:ext cx="2246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A0000"/>
                </a:solidFill>
              </a:rPr>
              <a:t>URBAN NETWORK PLANNING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2694" y="2884008"/>
            <a:ext cx="2181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A0000"/>
                </a:solidFill>
              </a:rPr>
              <a:t>INTEGRATION ZONE PLANNING</a:t>
            </a:r>
            <a:endParaRPr lang="en-US" sz="1400" b="1" dirty="0">
              <a:solidFill>
                <a:srgbClr val="7A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78931" y="5585886"/>
            <a:ext cx="2928837" cy="424516"/>
          </a:xfrm>
          <a:prstGeom prst="roundRect">
            <a:avLst/>
          </a:prstGeom>
          <a:solidFill>
            <a:schemeClr val="tx1"/>
          </a:solidFill>
          <a:ln w="19050" cmpd="sng">
            <a:noFill/>
            <a:prstDash val="sysDash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2850" y="5669967"/>
            <a:ext cx="21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A0000"/>
                </a:solidFill>
              </a:rPr>
              <a:t>PRECINCT PLANNING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43955" y="3744362"/>
            <a:ext cx="1338088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Precinct Identification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3937714" y="4551908"/>
            <a:ext cx="947172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IZ Project</a:t>
            </a:r>
          </a:p>
          <a:p>
            <a:pPr algn="ctr"/>
            <a:r>
              <a:rPr lang="en-US" sz="1100" dirty="0" smtClean="0"/>
              <a:t>Identification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7073902" y="3744362"/>
            <a:ext cx="938897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100" dirty="0" smtClean="0"/>
              <a:t>Precinct Prioritisation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6891257" y="4397439"/>
            <a:ext cx="1304185" cy="93642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1100" dirty="0" smtClean="0"/>
              <a:t>Precinct Targets: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Residential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Social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Employment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Transport</a:t>
            </a:r>
          </a:p>
        </p:txBody>
      </p:sp>
      <p:cxnSp>
        <p:nvCxnSpPr>
          <p:cNvPr id="39" name="Straight Arrow Connector 38"/>
          <p:cNvCxnSpPr>
            <a:stCxn id="4" idx="3"/>
            <a:endCxn id="14" idx="1"/>
          </p:cNvCxnSpPr>
          <p:nvPr/>
        </p:nvCxnSpPr>
        <p:spPr>
          <a:xfrm flipV="1">
            <a:off x="4947464" y="3982725"/>
            <a:ext cx="396491" cy="1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3"/>
            <a:endCxn id="17" idx="1"/>
          </p:cNvCxnSpPr>
          <p:nvPr/>
        </p:nvCxnSpPr>
        <p:spPr>
          <a:xfrm>
            <a:off x="6682043" y="3982725"/>
            <a:ext cx="391859" cy="0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" idx="3"/>
            <a:endCxn id="4" idx="1"/>
          </p:cNvCxnSpPr>
          <p:nvPr/>
        </p:nvCxnSpPr>
        <p:spPr>
          <a:xfrm>
            <a:off x="3487917" y="3982726"/>
            <a:ext cx="387221" cy="0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2" idx="2"/>
            <a:endCxn id="48" idx="0"/>
          </p:cNvCxnSpPr>
          <p:nvPr/>
        </p:nvCxnSpPr>
        <p:spPr>
          <a:xfrm flipH="1">
            <a:off x="7543349" y="6010402"/>
            <a:ext cx="1" cy="175088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506410" y="3744362"/>
            <a:ext cx="904532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algn="ctr"/>
            <a:r>
              <a:rPr lang="en-US" dirty="0"/>
              <a:t>Draft </a:t>
            </a:r>
            <a:r>
              <a:rPr lang="en-US" dirty="0" smtClean="0"/>
              <a:t>Spatial Logic</a:t>
            </a:r>
            <a:endParaRPr lang="en-US" dirty="0"/>
          </a:p>
        </p:txBody>
      </p:sp>
      <p:cxnSp>
        <p:nvCxnSpPr>
          <p:cNvPr id="79" name="Straight Arrow Connector 78"/>
          <p:cNvCxnSpPr>
            <a:stCxn id="72" idx="3"/>
            <a:endCxn id="3" idx="1"/>
          </p:cNvCxnSpPr>
          <p:nvPr/>
        </p:nvCxnSpPr>
        <p:spPr>
          <a:xfrm>
            <a:off x="2410942" y="3982725"/>
            <a:ext cx="391856" cy="1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6112461" y="6229034"/>
            <a:ext cx="285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7A0000"/>
                </a:solidFill>
              </a:rPr>
              <a:t>INTERGOVERNMENTAL PROJECT PIPELINE</a:t>
            </a:r>
          </a:p>
        </p:txBody>
      </p:sp>
      <p:cxnSp>
        <p:nvCxnSpPr>
          <p:cNvPr id="146" name="Elbow Connector 145"/>
          <p:cNvCxnSpPr>
            <a:stCxn id="16" idx="2"/>
            <a:endCxn id="48" idx="1"/>
          </p:cNvCxnSpPr>
          <p:nvPr/>
        </p:nvCxnSpPr>
        <p:spPr>
          <a:xfrm rot="16200000" flipH="1">
            <a:off x="4520602" y="4919332"/>
            <a:ext cx="1449027" cy="1667630"/>
          </a:xfrm>
          <a:prstGeom prst="bentConnector2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4" idx="2"/>
            <a:endCxn id="16" idx="0"/>
          </p:cNvCxnSpPr>
          <p:nvPr/>
        </p:nvCxnSpPr>
        <p:spPr>
          <a:xfrm flipH="1">
            <a:off x="4411300" y="4127446"/>
            <a:ext cx="1" cy="424462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7" idx="2"/>
            <a:endCxn id="18" idx="0"/>
          </p:cNvCxnSpPr>
          <p:nvPr/>
        </p:nvCxnSpPr>
        <p:spPr>
          <a:xfrm flipH="1">
            <a:off x="7543350" y="4221088"/>
            <a:ext cx="1" cy="176351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36" idx="2"/>
            <a:endCxn id="72" idx="0"/>
          </p:cNvCxnSpPr>
          <p:nvPr/>
        </p:nvCxnSpPr>
        <p:spPr>
          <a:xfrm>
            <a:off x="1958676" y="1833147"/>
            <a:ext cx="0" cy="1911215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3867628" y="2730369"/>
            <a:ext cx="1087345" cy="93642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1100" dirty="0" smtClean="0"/>
              <a:t>IZ Targets:</a:t>
            </a:r>
          </a:p>
          <a:p>
            <a:pPr marL="87313" lvl="1" indent="-87313">
              <a:buFont typeface="Arial" pitchFamily="34" charset="0"/>
              <a:buChar char="•"/>
            </a:pPr>
            <a:r>
              <a:rPr lang="en-US" sz="1100" dirty="0" smtClean="0"/>
              <a:t>Residential</a:t>
            </a:r>
          </a:p>
          <a:p>
            <a:pPr marL="87313" lvl="1" indent="-87313">
              <a:buFont typeface="Arial" pitchFamily="34" charset="0"/>
              <a:buChar char="•"/>
            </a:pPr>
            <a:r>
              <a:rPr lang="en-US" sz="1100" dirty="0" smtClean="0"/>
              <a:t>Social</a:t>
            </a:r>
          </a:p>
          <a:p>
            <a:pPr marL="87313" lvl="1" indent="-87313">
              <a:buFont typeface="Arial" pitchFamily="34" charset="0"/>
              <a:buChar char="•"/>
            </a:pPr>
            <a:r>
              <a:rPr lang="en-US" sz="1100" dirty="0" smtClean="0"/>
              <a:t>Employment</a:t>
            </a:r>
          </a:p>
          <a:p>
            <a:pPr marL="87313" lvl="1" indent="-87313">
              <a:buFont typeface="Arial" pitchFamily="34" charset="0"/>
              <a:buChar char="•"/>
            </a:pPr>
            <a:r>
              <a:rPr lang="en-US" sz="1100" dirty="0" smtClean="0"/>
              <a:t>Transport</a:t>
            </a:r>
            <a:endParaRPr lang="en-US" sz="1100" dirty="0"/>
          </a:p>
        </p:txBody>
      </p:sp>
      <p:cxnSp>
        <p:nvCxnSpPr>
          <p:cNvPr id="191" name="Straight Arrow Connector 44"/>
          <p:cNvCxnSpPr>
            <a:stCxn id="36" idx="3"/>
            <a:endCxn id="183" idx="0"/>
          </p:cNvCxnSpPr>
          <p:nvPr/>
        </p:nvCxnSpPr>
        <p:spPr>
          <a:xfrm>
            <a:off x="2586233" y="1594784"/>
            <a:ext cx="1825068" cy="1135585"/>
          </a:xfrm>
          <a:prstGeom prst="bentConnector2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83" idx="2"/>
            <a:endCxn id="4" idx="0"/>
          </p:cNvCxnSpPr>
          <p:nvPr/>
        </p:nvCxnSpPr>
        <p:spPr>
          <a:xfrm>
            <a:off x="4411301" y="3666796"/>
            <a:ext cx="0" cy="171209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7014" y="1356421"/>
            <a:ext cx="848165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100" dirty="0" smtClean="0"/>
              <a:t>Primary Network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257014" y="1889731"/>
            <a:ext cx="848165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100" dirty="0" smtClean="0"/>
              <a:t>Secondary Network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1331118" y="1356421"/>
            <a:ext cx="1255115" cy="476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100" dirty="0" smtClean="0"/>
              <a:t>Prioritised Integration Zones</a:t>
            </a:r>
            <a:endParaRPr lang="en-US" sz="1100" dirty="0"/>
          </a:p>
        </p:txBody>
      </p:sp>
      <p:cxnSp>
        <p:nvCxnSpPr>
          <p:cNvPr id="38" name="Straight Arrow Connector 37"/>
          <p:cNvCxnSpPr>
            <a:stCxn id="34" idx="3"/>
            <a:endCxn id="36" idx="1"/>
          </p:cNvCxnSpPr>
          <p:nvPr/>
        </p:nvCxnSpPr>
        <p:spPr>
          <a:xfrm>
            <a:off x="1105179" y="1594784"/>
            <a:ext cx="225939" cy="0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8" idx="2"/>
            <a:endCxn id="12" idx="0"/>
          </p:cNvCxnSpPr>
          <p:nvPr/>
        </p:nvCxnSpPr>
        <p:spPr>
          <a:xfrm>
            <a:off x="7543350" y="5333866"/>
            <a:ext cx="0" cy="252020"/>
          </a:xfrm>
          <a:prstGeom prst="straightConnector1">
            <a:avLst/>
          </a:prstGeom>
          <a:ln>
            <a:solidFill>
              <a:schemeClr val="tx2">
                <a:lumMod val="65000"/>
                <a:lumOff val="35000"/>
              </a:schemeClr>
            </a:solidFill>
            <a:prstDash val="sysDash"/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itle 36"/>
          <p:cNvSpPr txBox="1">
            <a:spLocks/>
          </p:cNvSpPr>
          <p:nvPr/>
        </p:nvSpPr>
        <p:spPr>
          <a:xfrm>
            <a:off x="259904" y="-678"/>
            <a:ext cx="9036496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Osak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  <a:cs typeface="Osaka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old" pitchFamily="1" charset="0"/>
                <a:ea typeface="Osaka" pitchFamily="1" charset="-128"/>
              </a:defRPr>
            </a:lvl9pPr>
          </a:lstStyle>
          <a:p>
            <a:r>
              <a:rPr lang="en-ZA" dirty="0" smtClean="0"/>
              <a:t>INTEGRATION ZONE PLANNING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47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0DF7CEFED47C4081EBACCFBCE62303" ma:contentTypeVersion="1" ma:contentTypeDescription="Create a new document." ma:contentTypeScope="" ma:versionID="d248963deac00380932ed576ff414a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E44C62-8242-4224-860B-5DA5E78A54FD}"/>
</file>

<file path=customXml/itemProps2.xml><?xml version="1.0" encoding="utf-8"?>
<ds:datastoreItem xmlns:ds="http://schemas.openxmlformats.org/officeDocument/2006/customXml" ds:itemID="{42609CB7-169C-43E5-9A0D-B7F7EFC8E47E}"/>
</file>

<file path=customXml/itemProps3.xml><?xml version="1.0" encoding="utf-8"?>
<ds:datastoreItem xmlns:ds="http://schemas.openxmlformats.org/officeDocument/2006/customXml" ds:itemID="{D873D56A-A781-4051-8C8F-9C1B54F51A9C}"/>
</file>

<file path=docProps/app.xml><?xml version="1.0" encoding="utf-8"?>
<Properties xmlns="http://schemas.openxmlformats.org/officeDocument/2006/extended-properties" xmlns:vt="http://schemas.openxmlformats.org/officeDocument/2006/docPropsVTypes">
  <Template>ITMac01 HD:Applications:Microsoft Office 2004:Templates:Presentations:Designs:Blank Presentation</Template>
  <TotalTime>0</TotalTime>
  <Words>318</Words>
  <Application>Microsoft Office PowerPoint</Application>
  <PresentationFormat>On-screen Show (4:3)</PresentationFormat>
  <Paragraphs>123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2016/17 BEPP Evaluation 21 June 2016</vt:lpstr>
      <vt:lpstr>The BEVC is the BE part of the Strategic Intervention Logic</vt:lpstr>
      <vt:lpstr>PowerPoint Presentation</vt:lpstr>
      <vt:lpstr>Spatial Targeting Evaluation Criteria</vt:lpstr>
      <vt:lpstr>IZ Evaluation: 16/17</vt:lpstr>
      <vt:lpstr>Overall Spatial Targeting Evaluation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2013-02-14T12:46:36Z</dcterms:created>
  <dcterms:modified xsi:type="dcterms:W3CDTF">2016-06-23T21:31:02Z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0x010100050DF7CEFED47C4081EBACCFBCE62303</vt:lpwstr>
  </property>
</Properties>
</file>